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1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49" r:id="rId19"/>
    <p:sldId id="368" r:id="rId20"/>
    <p:sldId id="360" r:id="rId21"/>
    <p:sldId id="341" r:id="rId22"/>
    <p:sldId id="342" r:id="rId23"/>
    <p:sldId id="361" r:id="rId24"/>
    <p:sldId id="370" r:id="rId25"/>
    <p:sldId id="372" r:id="rId26"/>
    <p:sldId id="371" r:id="rId27"/>
    <p:sldId id="362" r:id="rId28"/>
    <p:sldId id="347" r:id="rId29"/>
    <p:sldId id="344" r:id="rId30"/>
    <p:sldId id="345" r:id="rId31"/>
    <p:sldId id="346" r:id="rId32"/>
    <p:sldId id="348" r:id="rId33"/>
    <p:sldId id="374" r:id="rId34"/>
    <p:sldId id="380" r:id="rId35"/>
    <p:sldId id="377" r:id="rId36"/>
    <p:sldId id="378" r:id="rId37"/>
    <p:sldId id="364" r:id="rId38"/>
    <p:sldId id="381" r:id="rId39"/>
    <p:sldId id="366" r:id="rId40"/>
    <p:sldId id="382" r:id="rId41"/>
    <p:sldId id="383" r:id="rId42"/>
    <p:sldId id="384" r:id="rId43"/>
    <p:sldId id="359" r:id="rId44"/>
    <p:sldId id="393" r:id="rId45"/>
    <p:sldId id="398" r:id="rId46"/>
    <p:sldId id="399" r:id="rId47"/>
    <p:sldId id="394" r:id="rId48"/>
    <p:sldId id="401" r:id="rId49"/>
    <p:sldId id="402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403" r:id="rId58"/>
    <p:sldId id="400" r:id="rId59"/>
    <p:sldId id="392" r:id="rId60"/>
    <p:sldId id="404" r:id="rId61"/>
    <p:sldId id="405" r:id="rId62"/>
    <p:sldId id="396" r:id="rId63"/>
    <p:sldId id="406" r:id="rId64"/>
    <p:sldId id="407" r:id="rId65"/>
    <p:sldId id="367" r:id="rId66"/>
    <p:sldId id="373" r:id="rId67"/>
    <p:sldId id="408" r:id="rId68"/>
    <p:sldId id="410" r:id="rId69"/>
    <p:sldId id="409" r:id="rId7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DE1"/>
    <a:srgbClr val="FFFFFF"/>
    <a:srgbClr val="FF6347"/>
    <a:srgbClr val="B3A2C7"/>
    <a:srgbClr val="FFA500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078" autoAdjust="0"/>
  </p:normalViewPr>
  <p:slideViewPr>
    <p:cSldViewPr>
      <p:cViewPr varScale="1">
        <p:scale>
          <a:sx n="147" d="100"/>
          <a:sy n="147" d="100"/>
        </p:scale>
        <p:origin x="55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2019/11/9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03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6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2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12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hyperlink" Target="https://bulma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margin.as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adding.a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3schools.com/css/css_dimension.as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w3schools.com/css/css_display_visibility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float.asp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isionapp.com/inside-design/examples-responsive-web-design/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klientboost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dribbble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about/translation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ntent/typography/#display-heading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getbootstrap.com/docs/4.0/utilities/spacing/" TargetMode="External"/><Relationship Id="rId4" Type="http://schemas.openxmlformats.org/officeDocument/2006/relationships/hyperlink" Target="https://getbootstrap.com/docs/4.0/content/typography/#lea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bootstrap.com/docs/4.3/components/buttons/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3/layout/grid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layout/overview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etbootstrap.com/docs/4.3/layout/overview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sb-admin-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etbootstrap.com/docs/4.3/components/card/" TargetMode="Externa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ntent/tab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components/form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=""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=""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=""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=""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=""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=""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=""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=""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=""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=""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=""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=""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=""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=""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=""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=""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=""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=""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=""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=""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=""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=""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=""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=""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=""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=""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=""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=""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=""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=""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=""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=""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=""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=""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=""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=""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=""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=""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=""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=""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=""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=""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=""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=""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=""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=""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=""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6081467" y="4486186"/>
            <a:ext cx="2783107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</a:t>
            </a:r>
            <a:r>
              <a:rPr lang="zh-TW" altLang="en-US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至</a:t>
            </a:r>
            <a:r>
              <a:rPr lang="en-US" altLang="zh-TW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Bulma.io(</a:t>
            </a:r>
            <a:r>
              <a:rPr lang="en-US" altLang="ja-JP" sz="800" dirty="0">
                <a:hlinkClick r:id="rId4"/>
              </a:rPr>
              <a:t>https://bulma.io/</a:t>
            </a:r>
            <a:r>
              <a:rPr lang="en-US" altLang="zh-TW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en-US" altLang="zh-TW" sz="10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5587" b="4583"/>
          <a:stretch/>
        </p:blipFill>
        <p:spPr>
          <a:xfrm>
            <a:off x="3591803" y="1563638"/>
            <a:ext cx="5272771" cy="2664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=""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=""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=""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=""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=""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=""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7" y="2044504"/>
            <a:ext cx="6380988" cy="89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EF743EF0-564D-4655-A485-73B4FE8D5323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="" xmlns:a16="http://schemas.microsoft.com/office/drawing/2014/main" id="{A96B1122-0C2A-4502-B2E2-26861487584C}"/>
              </a:ext>
            </a:extLst>
          </p:cNvPr>
          <p:cNvCxnSpPr/>
          <p:nvPr/>
        </p:nvCxnSpPr>
        <p:spPr>
          <a:xfrm>
            <a:off x="3779912" y="2242795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806566" y="224046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3779912" y="2667744"/>
            <a:ext cx="0" cy="28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7EB28EC8-786C-49C9-9FB7-6873F12DC02F}"/>
              </a:ext>
            </a:extLst>
          </p:cNvPr>
          <p:cNvSpPr txBox="1"/>
          <p:nvPr/>
        </p:nvSpPr>
        <p:spPr>
          <a:xfrm>
            <a:off x="3807238" y="2689153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="" xmlns:a16="http://schemas.microsoft.com/office/drawing/2014/main" id="{4C2AE5A1-9A5F-4791-BE24-593D8F86B0C9}"/>
              </a:ext>
            </a:extLst>
          </p:cNvPr>
          <p:cNvCxnSpPr>
            <a:cxnSpLocks/>
          </p:cNvCxnSpPr>
          <p:nvPr/>
        </p:nvCxnSpPr>
        <p:spPr>
          <a:xfrm>
            <a:off x="2715569" y="2608040"/>
            <a:ext cx="6322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="" xmlns:a16="http://schemas.microsoft.com/office/drawing/2014/main" id="{3C7436B0-C557-4BCC-9DAB-E7A4AEAB016C}"/>
              </a:ext>
            </a:extLst>
          </p:cNvPr>
          <p:cNvSpPr txBox="1"/>
          <p:nvPr/>
        </p:nvSpPr>
        <p:spPr>
          <a:xfrm>
            <a:off x="2777262" y="23999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="" xmlns:a16="http://schemas.microsoft.com/office/drawing/2014/main" id="{2489C8B8-F1A1-4E32-AC9A-C81633AB3172}"/>
              </a:ext>
            </a:extLst>
          </p:cNvPr>
          <p:cNvCxnSpPr>
            <a:cxnSpLocks/>
          </p:cNvCxnSpPr>
          <p:nvPr/>
        </p:nvCxnSpPr>
        <p:spPr>
          <a:xfrm flipV="1">
            <a:off x="8671743" y="2532623"/>
            <a:ext cx="412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="" xmlns:a16="http://schemas.microsoft.com/office/drawing/2014/main" id="{F106A144-44E7-429D-9347-BE4697F21BA3}"/>
              </a:ext>
            </a:extLst>
          </p:cNvPr>
          <p:cNvSpPr txBox="1"/>
          <p:nvPr/>
        </p:nvSpPr>
        <p:spPr>
          <a:xfrm>
            <a:off x="8667030" y="2348182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42802612-D5B2-449E-9F3A-76EFE51A227B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ED9F1283-25B6-47E3-B3CD-1110129848B6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次の値と等しい 27">
            <a:extLst>
              <a:ext uri="{FF2B5EF4-FFF2-40B4-BE49-F238E27FC236}">
                <a16:creationId xmlns="" xmlns:a16="http://schemas.microsoft.com/office/drawing/2014/main" id="{4F6E8306-5192-49B3-A9D1-6CA981093B82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smtClean="0">
                <a:hlinkClick r:id="rId3"/>
              </a:rPr>
              <a:t>https</a:t>
            </a:r>
            <a:r>
              <a:rPr lang="en-US" altLang="ja-JP" sz="1200" dirty="0">
                <a:hlinkClick r:id="rId3"/>
              </a:rPr>
              <a:t>://www.w3schools.com/css/css_margin.asp</a:t>
            </a:r>
            <a:endParaRPr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9" y="1975773"/>
            <a:ext cx="5996604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9C5504F3-6559-4AB0-9130-81D403C0F40D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CEB2654A-DD90-4E6B-A6AE-2398FF4C1B1C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次の値と等しい 9">
            <a:extLst>
              <a:ext uri="{FF2B5EF4-FFF2-40B4-BE49-F238E27FC236}">
                <a16:creationId xmlns="" xmlns:a16="http://schemas.microsoft.com/office/drawing/2014/main" id="{79332563-4F01-45FB-8878-03CAE5185499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與其內容之距離。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="" xmlns:a16="http://schemas.microsoft.com/office/drawing/2014/main" id="{9143D46D-8152-4733-8125-009F3E9798B6}"/>
              </a:ext>
            </a:extLst>
          </p:cNvPr>
          <p:cNvCxnSpPr/>
          <p:nvPr/>
        </p:nvCxnSpPr>
        <p:spPr>
          <a:xfrm>
            <a:off x="4355976" y="2292624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="" xmlns:a16="http://schemas.microsoft.com/office/drawing/2014/main" id="{8E629DA8-3092-4273-A980-5BBDBC74CC2D}"/>
              </a:ext>
            </a:extLst>
          </p:cNvPr>
          <p:cNvSpPr txBox="1"/>
          <p:nvPr/>
        </p:nvSpPr>
        <p:spPr>
          <a:xfrm>
            <a:off x="4355976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="" xmlns:a16="http://schemas.microsoft.com/office/drawing/2014/main" id="{8CFC0971-FEDD-4CAF-9CCF-A03BBE1F2F97}"/>
              </a:ext>
            </a:extLst>
          </p:cNvPr>
          <p:cNvCxnSpPr>
            <a:cxnSpLocks/>
          </p:cNvCxnSpPr>
          <p:nvPr/>
        </p:nvCxnSpPr>
        <p:spPr>
          <a:xfrm>
            <a:off x="4370923" y="2643758"/>
            <a:ext cx="0" cy="250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="" xmlns:a16="http://schemas.microsoft.com/office/drawing/2014/main" id="{B451911B-F562-4F8E-BF44-82D200878168}"/>
              </a:ext>
            </a:extLst>
          </p:cNvPr>
          <p:cNvSpPr txBox="1"/>
          <p:nvPr/>
        </p:nvSpPr>
        <p:spPr>
          <a:xfrm>
            <a:off x="4355976" y="26611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="" xmlns:a16="http://schemas.microsoft.com/office/drawing/2014/main" id="{7AF287FF-466B-449B-9601-871FC0D38F90}"/>
              </a:ext>
            </a:extLst>
          </p:cNvPr>
          <p:cNvCxnSpPr>
            <a:cxnSpLocks/>
          </p:cNvCxnSpPr>
          <p:nvPr/>
        </p:nvCxnSpPr>
        <p:spPr>
          <a:xfrm>
            <a:off x="2903632" y="2581898"/>
            <a:ext cx="50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="" xmlns:a16="http://schemas.microsoft.com/office/drawing/2014/main" id="{06AAC209-BC64-4D8E-AAD9-4B28E1164159}"/>
              </a:ext>
            </a:extLst>
          </p:cNvPr>
          <p:cNvSpPr txBox="1"/>
          <p:nvPr/>
        </p:nvSpPr>
        <p:spPr>
          <a:xfrm>
            <a:off x="2917479" y="2371434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="" xmlns:a16="http://schemas.microsoft.com/office/drawing/2014/main" id="{78CF01B0-F006-4E61-9FEB-0F980813E510}"/>
              </a:ext>
            </a:extLst>
          </p:cNvPr>
          <p:cNvCxnSpPr>
            <a:cxnSpLocks/>
          </p:cNvCxnSpPr>
          <p:nvPr/>
        </p:nvCxnSpPr>
        <p:spPr>
          <a:xfrm flipV="1">
            <a:off x="8273886" y="2512198"/>
            <a:ext cx="43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="" xmlns:a16="http://schemas.microsoft.com/office/drawing/2014/main" id="{69E55250-18E8-4658-906E-3A0538A4AAD5}"/>
              </a:ext>
            </a:extLst>
          </p:cNvPr>
          <p:cNvSpPr txBox="1"/>
          <p:nvPr/>
        </p:nvSpPr>
        <p:spPr>
          <a:xfrm>
            <a:off x="8288784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https://www.w3schools.com/css/css_padding.asp</a:t>
            </a:r>
            <a:endParaRPr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設定元素的高與寬。不包含邊框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，外距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，與內距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2283718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70086"/>
            <a:ext cx="3589983" cy="160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31" y="3531814"/>
            <a:ext cx="3600400" cy="1603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4010501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70%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4860032" y="2616109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860032" y="28869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5724128" y="4259933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5724128" y="45307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3938086" y="1757362"/>
            <a:ext cx="0" cy="1584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699880" y="254557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</a:t>
            </a:r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=""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4406086" y="2947178"/>
            <a:ext cx="0" cy="252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178944" y="42071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3165541" y="4109858"/>
            <a:ext cx="35141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144948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699142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336444" y="1129796"/>
            <a:ext cx="3672408" cy="61537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36444" y="1428279"/>
            <a:ext cx="3672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4"/>
              </a:rPr>
              <a:t>https://www.w3schools.com/css/css_dimension.asp</a:t>
            </a:r>
            <a:endParaRPr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449847" y="118205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5946" y="1808961"/>
            <a:ext cx="576064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Hi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! Welcome to Lecture 4 of Web Development.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</a:t>
            </a:r>
            <a:r>
              <a:rPr lang="en-US" altLang="zh-TW" sz="8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inline 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262" y="1562041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行列元素 </a:t>
            </a:r>
            <a:r>
              <a:rPr kumimoji="1" lang="en-US" altLang="zh-TW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inline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3072" y="2942666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區塊元素 </a:t>
            </a:r>
            <a:r>
              <a:rPr kumimoji="1" lang="en-US" altLang="zh-TW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block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85025"/>
            <a:ext cx="4104456" cy="556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300756" y="3195549"/>
            <a:ext cx="574189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Hi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! Welcome to Lecture 4 of Web Development.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</a:t>
            </a:r>
            <a:r>
              <a:rPr lang="en-US" altLang="zh-TW" sz="800" b="1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 smtClean="0">
                <a:solidFill>
                  <a:srgbClr val="D4D4D4"/>
                </a:solidFill>
                <a:latin typeface="Consolas" panose="020B0609020204030204" pitchFamily="49" charset="0"/>
              </a:rPr>
              <a:t>inline 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800" b="1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66" y="3745440"/>
            <a:ext cx="4060030" cy="98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5946" y="3938747"/>
            <a:ext cx="414248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div / h1-h6 / p / form / header / footer / section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5946" y="2544448"/>
            <a:ext cx="153439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span / a / </a:t>
            </a:r>
            <a:r>
              <a:rPr kumimoji="1" lang="en-US" altLang="ja-JP" sz="1100" b="1" dirty="0" err="1" smtClean="0">
                <a:latin typeface="Meiryo UI" panose="020B0604030504040204" pitchFamily="50" charset="-128"/>
                <a:ea typeface="Meiryo UI" panose="020B0604030504040204" pitchFamily="50" charset="-128"/>
              </a:rPr>
              <a:t>img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46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940152" y="1184514"/>
            <a:ext cx="3048905" cy="46754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933928" y="1389408"/>
            <a:ext cx="3241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2"/>
              </a:rPr>
              <a:t>https://www.w3schools.com/css/css_display_visibility.asp</a:t>
            </a:r>
            <a:endParaRPr lang="ja-JP" altLang="en-US" sz="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940152" y="1181167"/>
            <a:ext cx="120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2440689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98262" y="1562041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Display {block/inline/inline-block}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58" y="2440689"/>
            <a:ext cx="3302757" cy="802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43366" y="184009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inline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9" y="1844611"/>
            <a:ext cx="3545699" cy="4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19" y="3358345"/>
            <a:ext cx="3734805" cy="739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3358345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8261" y="406076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Visibility {visible/hidden}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4391288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visibility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70" y="4374165"/>
            <a:ext cx="3960440" cy="4919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32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邊界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溢出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邊界溢出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(Overflow)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1734493"/>
            <a:ext cx="3672408" cy="65611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246340" y="2005600"/>
            <a:ext cx="3135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2"/>
              </a:rPr>
              <a:t>https://www.w3schools.com/css/css_overflow.asp</a:t>
            </a:r>
            <a:endParaRPr lang="ja-JP" altLang="en-US" sz="1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254750" y="17593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51520" y="1653552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0px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visible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10077"/>
            <a:ext cx="2162175" cy="1304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71332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" y="3321918"/>
            <a:ext cx="2047875" cy="76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706" y="3321918"/>
            <a:ext cx="2171700" cy="742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265706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4586098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823" y="3326354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6874660" y="2972325"/>
            <a:ext cx="148477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overflow-x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overflow-y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846" y="3431269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48109" y="41124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溢出部分隱藏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43808" y="4100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卷軸功能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10196" y="40121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卷軸自動設定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333664" y="4100573"/>
            <a:ext cx="1048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x/y</a:t>
            </a:r>
            <a:r>
              <a:rPr kumimoji="1" lang="zh-TW" altLang="en-US" sz="12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個別設定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820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漂浮</a:t>
            </a:r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漂浮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(Float)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08391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=""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382401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https://www.w3schools.com/css/css_float.asp</a:t>
            </a:r>
            <a:endParaRPr lang="ja-JP" altLang="en-US" sz="1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=""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13618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2" y="1625348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right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=""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1" y="3435846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en-US" altLang="ja-JP" sz="9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1907704" y="1494802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65483" y="1565727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99936" y="186586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float: right</a:t>
            </a:r>
            <a:endParaRPr kumimoji="1"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5808" y="1612097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75808" y="1915138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79036" y="1916728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5808" y="2226794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21515" y="223045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75808" y="2551583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75808" y="2872711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07704" y="3323064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60617" y="3379061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0583" y="369199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float: left</a:t>
            </a:r>
            <a:endParaRPr kumimoji="1" lang="ja-JP" altLang="en-US" sz="1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3069608" y="3427429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9608" y="3730470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772836" y="3732060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9608" y="4042126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02538" y="404866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75808" y="4378715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87536" y="4693729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7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(Responsive Web Design)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可以依據使用者使用的裝置或螢幕大小而自動改變版面配置的網頁。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手機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平板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筆電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遊戲機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" y="2211710"/>
            <a:ext cx="4085791" cy="21173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58486"/>
            <a:ext cx="1243439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75730" y="4319433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https://dribbble.com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32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自動網格排版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漢堡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Menu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1710"/>
            <a:ext cx="4032448" cy="2127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60137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591" y="2948725"/>
            <a:ext cx="1214532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4747044" y="432908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Meiryo UI" panose="020B0604030504040204" pitchFamily="50" charset="-128"/>
                <a:ea typeface="Meiryo UI" panose="020B0604030504040204" pitchFamily="50" charset="-128"/>
                <a:hlinkClick r:id="rId7"/>
              </a:rPr>
              <a:t>https://klientboost.com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04048" y="1248359"/>
            <a:ext cx="403244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800" dirty="0" smtClean="0"/>
              <a:t>Ref: </a:t>
            </a:r>
            <a:r>
              <a:rPr lang="en-US" altLang="ja-JP" sz="800" dirty="0" smtClean="0">
                <a:hlinkClick r:id="rId8"/>
              </a:rPr>
              <a:t>https</a:t>
            </a:r>
            <a:r>
              <a:rPr lang="en-US" altLang="ja-JP" sz="800" dirty="0">
                <a:hlinkClick r:id="rId8"/>
              </a:rPr>
              <a:t>://</a:t>
            </a:r>
            <a:r>
              <a:rPr lang="en-US" altLang="ja-JP" sz="800" dirty="0" smtClean="0">
                <a:hlinkClick r:id="rId8"/>
              </a:rPr>
              <a:t>www.invisionapp.com/inside-design/examples-responsive-web-design/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812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ko-KR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Bootstrap Introduction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499992" y="3911302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來自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Twitter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的開源軟體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15874"/>
            <a:ext cx="48245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目前最受歡迎的前端元件庫，可以用來快速建構響應式，手機友善的網頁。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06230"/>
            <a:ext cx="3762645" cy="265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2339752" y="474686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3"/>
              </a:rPr>
              <a:t>https://getbootstrap.com/</a:t>
            </a:r>
            <a:endParaRPr lang="ja-JP" altLang="en-US" sz="1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576589" y="4225756"/>
            <a:ext cx="3456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https://getbootstrap.com/docs/4.3/about/translations/</a:t>
            </a:r>
            <a:endParaRPr lang="ja-JP" altLang="en-US" sz="1100" dirty="0"/>
          </a:p>
        </p:txBody>
      </p:sp>
      <p:sp>
        <p:nvSpPr>
          <p:cNvPr id="1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2512" y="1851670"/>
            <a:ext cx="143948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首頁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474079" y="3964146"/>
            <a:ext cx="2334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的其他語言翻譯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=""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501057" y="3202190"/>
            <a:ext cx="3672408" cy="53129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501057" y="3231132"/>
            <a:ext cx="31147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(n.)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拔靴帶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/(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電腦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啟動程式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                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(v.)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引導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幫助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9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19" y="1534970"/>
            <a:ext cx="482453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&lt;head&gt;&lt;/head&gt;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中加入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&lt;body&gt;&lt;/body&gt;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的最後加入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JS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符合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HTML5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定義響應式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meta tag</a:t>
            </a: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706128" y="4734087"/>
            <a:ext cx="4360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https://getbootstrap.com/docs/4.3/getting-started/introduction/</a:t>
            </a:r>
            <a:endParaRPr lang="ja-JP" altLang="en-US" sz="1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8" y="1803569"/>
            <a:ext cx="4152219" cy="46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492421"/>
            <a:ext cx="2592288" cy="1500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39752" y="22454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762739" y="1913987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  </a:t>
            </a:r>
            <a:r>
              <a:rPr kumimoji="1" lang="en-US" altLang="ja-JP" sz="1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※</a:t>
            </a:r>
            <a:r>
              <a:rPr kumimoji="1" lang="zh-TW" altLang="en-US" sz="1000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需要有網路環境</a:t>
            </a:r>
            <a:endParaRPr kumimoji="1" lang="ja-JP" altLang="en-US" sz="1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212158" y="242415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" y="3138227"/>
            <a:ext cx="3051139" cy="4588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3683746" y="329788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使用網路上或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zh-TW" altLang="en-US" sz="1000" b="1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8" y="3990544"/>
            <a:ext cx="1031994" cy="1451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17" y="4483495"/>
            <a:ext cx="4898266" cy="2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143335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Starter Template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23528" y="1831925"/>
            <a:ext cx="6480720" cy="28007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Required meta tags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CSS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Optional JavaScript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jQuery first, then Popper.js, then Bootstrap JS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"https://code.jquery.com/jquery-3.3.1.slim.min.js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"https://cdnjs.cloudflare.com/ajax/libs/popper.js/1.14.7/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/popper.min.js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0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017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" y="1958191"/>
            <a:ext cx="3853017" cy="16074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5686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err="1" smtClean="0"/>
              <a:t>Jumbotron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284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大屏幕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en-US" altLang="zh-TW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用於展示醒目資訊的大平板。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859782"/>
            <a:ext cx="3177820" cy="1928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359024" y="1794222"/>
            <a:ext cx="8605464" cy="954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"display-4"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"lead"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simple hero unit, a simple </a:t>
            </a:r>
            <a:r>
              <a:rPr lang="en-US" altLang="ja-JP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-style component for calling extra attention to featured content or information.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hr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"my-4"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It uses utility classes for typography and spacing to space content out within the larger container.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 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role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Learn more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3" y="3026459"/>
            <a:ext cx="4489003" cy="1673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直線矢印コネクタ 7"/>
          <p:cNvCxnSpPr/>
          <p:nvPr/>
        </p:nvCxnSpPr>
        <p:spPr>
          <a:xfrm flipH="1">
            <a:off x="2123728" y="2748329"/>
            <a:ext cx="72008" cy="2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452320" y="4788071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hlinkClick r:id="rId4"/>
              </a:rPr>
              <a:t>https://github.com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3361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4" y="1984653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571901" y="3389683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hlinkClick r:id="rId3"/>
              </a:rPr>
              <a:t>.display-4</a:t>
            </a:r>
            <a:r>
              <a:rPr kumimoji="1" lang="zh-TW" altLang="en-US" sz="1200" dirty="0" smtClean="0"/>
              <a:t> </a:t>
            </a:r>
            <a:r>
              <a:rPr kumimoji="1" lang="en-US" altLang="ja-JP" sz="1200" dirty="0" smtClean="0"/>
              <a:t>/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.</a:t>
            </a:r>
            <a:r>
              <a:rPr kumimoji="1" lang="en-US" altLang="ja-JP" sz="1200" dirty="0" smtClean="0">
                <a:hlinkClick r:id="rId4"/>
              </a:rPr>
              <a:t>lead</a:t>
            </a:r>
            <a:r>
              <a:rPr kumimoji="1" lang="zh-TW" altLang="en-US" sz="1200" dirty="0" smtClean="0"/>
              <a:t> </a:t>
            </a:r>
            <a:r>
              <a:rPr kumimoji="1" lang="en-US" altLang="ja-JP" sz="1200" dirty="0" smtClean="0"/>
              <a:t>/</a:t>
            </a:r>
            <a:r>
              <a:rPr kumimoji="1" lang="zh-TW" altLang="en-US" sz="1200" dirty="0" smtClean="0"/>
              <a:t> </a:t>
            </a:r>
            <a:r>
              <a:rPr kumimoji="1" lang="en-US" altLang="zh-TW" sz="1200" dirty="0" smtClean="0"/>
              <a:t>.</a:t>
            </a:r>
            <a:r>
              <a:rPr kumimoji="1" lang="en-US" altLang="ja-JP" sz="1200" dirty="0" smtClean="0">
                <a:hlinkClick r:id="rId5"/>
              </a:rPr>
              <a:t>my-4</a:t>
            </a:r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1958768"/>
            <a:ext cx="367240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122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Button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9645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提供了多種顏色及樣式的按鈕，可以讓使用者自由搭配。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2" y="2108464"/>
            <a:ext cx="3744416" cy="17752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70824" y="3923648"/>
            <a:ext cx="38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 smtClean="0"/>
              <a:t>可以適用在</a:t>
            </a:r>
            <a:r>
              <a:rPr kumimoji="1" lang="en-US" altLang="zh-TW" sz="1100" dirty="0" smtClean="0"/>
              <a:t>&lt;button&gt; </a:t>
            </a:r>
            <a:r>
              <a:rPr kumimoji="1" lang="zh-TW" altLang="en-US" sz="1100" dirty="0" smtClean="0"/>
              <a:t>或 </a:t>
            </a:r>
            <a:r>
              <a:rPr kumimoji="1" lang="en-US" altLang="zh-TW" sz="1100" dirty="0" smtClean="0"/>
              <a:t>&lt;a&gt;</a:t>
            </a:r>
            <a:r>
              <a:rPr kumimoji="1" lang="zh-TW" altLang="en-US" sz="1100" dirty="0" smtClean="0"/>
              <a:t>等元素上，外觀將變為上圖所示</a:t>
            </a:r>
            <a:endParaRPr kumimoji="1" lang="ja-JP" altLang="en-US" sz="11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19204"/>
          <a:stretch/>
        </p:blipFill>
        <p:spPr>
          <a:xfrm>
            <a:off x="4365905" y="2108464"/>
            <a:ext cx="3816424" cy="17326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38369" y="1862168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  <a:r>
              <a:rPr lang="zh-TW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68378" y="1870937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外緣</a:t>
            </a:r>
            <a:r>
              <a:rPr lang="en-US" altLang="zh-TW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1364603" y="1858155"/>
            <a:ext cx="1476672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btn-primary"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373210" y="1870937"/>
            <a:ext cx="2129995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btn-outline-primary"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2248" y="4326364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改變大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小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37316" y="4341325"/>
            <a:ext cx="1944216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btn-primary btn-</a:t>
            </a:r>
            <a:r>
              <a:rPr lang="en-US" altLang="ja-JP" sz="800" dirty="0" err="1" smtClean="0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6503" y="4673203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改變屬性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41571" y="4688164"/>
            <a:ext cx="2062278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btn-primary btn-block"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0" y="4265781"/>
            <a:ext cx="871388" cy="316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0" y="4673203"/>
            <a:ext cx="5098340" cy="27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5815578" y="1163528"/>
            <a:ext cx="3375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6"/>
              </a:rPr>
              <a:t>https://getbootstrap.com/docs/4.3/components/buttons/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3089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0256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為按鈕加上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預設按鈕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&lt;button&gt;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或連結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&lt;a&gt;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樣式的按鈕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r="29412"/>
          <a:stretch/>
        </p:blipFill>
        <p:spPr>
          <a:xfrm>
            <a:off x="114311" y="1985955"/>
            <a:ext cx="259228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43561"/>
            <a:ext cx="162620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323528" y="293179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96077" y="349641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&lt;a&gt;&lt;/a&gt;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410455" y="2323423"/>
            <a:ext cx="2369457" cy="159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329016" y="3203617"/>
            <a:ext cx="505034" cy="77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22" idx="3"/>
          </p:cNvCxnSpPr>
          <p:nvPr/>
        </p:nvCxnSpPr>
        <p:spPr>
          <a:xfrm flipV="1">
            <a:off x="2632557" y="4014836"/>
            <a:ext cx="211251" cy="3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003585" y="3913458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&lt;button&gt;&lt;/button&gt;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68" y="1943561"/>
            <a:ext cx="2893027" cy="1408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06" y="1943560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5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Grid System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6888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網格系統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將瀏覽器畫面分成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格，藉此來自動編排網頁方塊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7056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971600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73674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77574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77822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579896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672637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74711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476785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878859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728093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95339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70563" y="3147814"/>
            <a:ext cx="4153255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476784" y="3147814"/>
            <a:ext cx="275118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280932" y="3147814"/>
            <a:ext cx="132053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70563" y="3728664"/>
            <a:ext cx="5528849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878859" y="3723878"/>
            <a:ext cx="272785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右中かっこ 2"/>
          <p:cNvSpPr/>
          <p:nvPr/>
        </p:nvSpPr>
        <p:spPr>
          <a:xfrm rot="16200000" flipV="1">
            <a:off x="4295959" y="-1744034"/>
            <a:ext cx="233673" cy="825387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7985" y="192932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總共</a:t>
            </a:r>
            <a:r>
              <a:rPr kumimoji="1" lang="en-US" altLang="zh-TW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TW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</a:t>
            </a:r>
            <a:endParaRPr kumimoji="1"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297045" y="4299942"/>
            <a:ext cx="830442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497622" y="1932318"/>
            <a:ext cx="3406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https://getbootstrap.com/docs/4.3/layout/grid/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259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=""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=""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=""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=""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=""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=""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=""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=""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=""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=""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螢幕大小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內建五種螢幕大小設定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56129"/>
            <a:ext cx="7112907" cy="3084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782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容器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63638"/>
            <a:ext cx="64019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最基本的排版元素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，網格系統必須定義在容器中才可以使用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</a:t>
            </a:r>
            <a:r>
              <a:rPr lang="en-US" altLang="zh-TW" sz="1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ontainer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留白會隨螢幕大小變化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佔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100%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179981"/>
            <a:ext cx="4711232" cy="135990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51870"/>
            <a:ext cx="4711232" cy="1398723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92953" y="273986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92953" y="419734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</a:t>
            </a:r>
            <a:r>
              <a:rPr kumimoji="1" lang="en-US" altLang="ja-JP" sz="1400" dirty="0" smtClean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ontainer-fluid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https://getbootstrap.com/docs/4.3/layout/overview/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47138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列與行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 and column)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4019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先定義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container -&gt;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再定義列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(row) -&gt; 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再定義該列有幾行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(column)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以及佔寬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https://getbootstrap.com/docs/4.3/layout/overview/</a:t>
            </a:r>
            <a:endParaRPr lang="ja-JP" altLang="en-US" sz="1050" dirty="0"/>
          </a:p>
        </p:txBody>
      </p:sp>
      <p:sp>
        <p:nvSpPr>
          <p:cNvPr id="16" name="正方形/長方形 15"/>
          <p:cNvSpPr/>
          <p:nvPr/>
        </p:nvSpPr>
        <p:spPr>
          <a:xfrm>
            <a:off x="262242" y="2001515"/>
            <a:ext cx="3816424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"col-sm-8 col-md-4"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.col-sm-8 col-md-4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"col-sm-4 col-md-2"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.col-sm-4 col-md-2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2" y="2085954"/>
            <a:ext cx="2667878" cy="585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1594" r="11594"/>
          <a:stretch/>
        </p:blipFill>
        <p:spPr>
          <a:xfrm>
            <a:off x="4895528" y="3001839"/>
            <a:ext cx="3533057" cy="400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81" y="3733107"/>
            <a:ext cx="4808839" cy="40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472825"/>
            <a:ext cx="8676456" cy="28695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895528" y="1846850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 Small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788024" y="2764628"/>
            <a:ext cx="723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Small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848933" y="3504346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Medium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28883" y="4211215"/>
            <a:ext cx="7388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Large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001678" y="4211215"/>
            <a:ext cx="1266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Extra-large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72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使用例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(SB Admin 2)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563638"/>
            <a:ext cx="2808312" cy="3046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Pending Requests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Area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"col-xl-8 col-lg-7"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Pie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"col-xl-4 col-lg-5"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844980" y="4803998"/>
            <a:ext cx="329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https://startbootstrap.com/previews/sb-admin-2/</a:t>
            </a:r>
            <a:endParaRPr lang="ja-JP" altLang="en-US" sz="11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4" y="1783629"/>
            <a:ext cx="3943856" cy="249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1995686"/>
            <a:ext cx="1591217" cy="207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175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Cards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49606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Cards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840169"/>
            <a:ext cx="5184576" cy="14927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text-center"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"card-header"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Featured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Special title treatment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With supporting text below as a natural lead-in to additional content.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-primary"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Go somewhere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"card-footer 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2 days ago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357912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卡片是一個簡單好用的容器，並提供許多客製化功能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40552"/>
            <a:ext cx="2798618" cy="12623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51520" y="3579862"/>
            <a:ext cx="4968552" cy="10618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mb-3"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-top"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Card title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wider card with supporting text below as a natural lead-in </a:t>
            </a:r>
            <a:endParaRPr lang="en-US" altLang="ja-JP" sz="7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zh-TW" altLang="en-US" sz="7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</a:t>
            </a:r>
            <a:r>
              <a:rPr lang="en-US" altLang="ja-JP" sz="7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to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additional content. This content is a little bit longer.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Last updated 3 mins ago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435846"/>
            <a:ext cx="1983110" cy="15679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直線矢印コネクタ 13"/>
          <p:cNvCxnSpPr/>
          <p:nvPr/>
        </p:nvCxnSpPr>
        <p:spPr>
          <a:xfrm flipV="1">
            <a:off x="7450381" y="1810471"/>
            <a:ext cx="321146" cy="2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760811" y="1629291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.card-header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870166" y="3062784"/>
            <a:ext cx="189393" cy="2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913815" y="331810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.card-footer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1" y="2215594"/>
            <a:ext cx="2664296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8278670" y="2411009"/>
            <a:ext cx="300180" cy="20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8332900" y="263160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51355" y="165252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577344" y="3859009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</a:t>
            </a:r>
            <a:r>
              <a:rPr kumimoji="1" lang="en-US" altLang="ja-JP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7393046" y="3728928"/>
            <a:ext cx="367765" cy="13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629455" y="4219819"/>
            <a:ext cx="1884424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7511927" y="4409895"/>
            <a:ext cx="259600" cy="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7752983" y="433523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96927" y="4228172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67580" y="464169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.card-text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51355" y="1251945"/>
            <a:ext cx="3456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5"/>
              </a:rPr>
              <a:t>https://getbootstrap.com/docs/4.3/components/card/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678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由上往下的排列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987824" y="1635645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4653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933293"/>
            <a:ext cx="3168352" cy="24706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656439"/>
            <a:ext cx="2736473" cy="3024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3919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Tables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6251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11344" y="1825248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table-striped"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提供多種風格的表，可以選取適合的風格。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90436" y="1250428"/>
            <a:ext cx="3222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https://getbootstrap.com/docs/4.3/content/tables/</a:t>
            </a:r>
            <a:endParaRPr lang="ja-JP" altLang="en-US" sz="11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80" y="1863436"/>
            <a:ext cx="4121194" cy="1334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0" y="3435846"/>
            <a:ext cx="4296361" cy="122413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337695" y="3435846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</a:t>
            </a:r>
            <a:r>
              <a:rPr lang="en-US" altLang="ja-JP" sz="8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table-dark"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49733" y="18472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.table-striped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11458" y="35078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.table-dark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81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美化表格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5841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改成條紋式表格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7891"/>
            <a:ext cx="1372907" cy="2463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12644"/>
            <a:ext cx="2267046" cy="3057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6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Forms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5471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單</a:t>
            </a:r>
            <a:endParaRPr lang="en-US" altLang="zh-TW" dirty="0" smtClean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95536" y="1913731"/>
            <a:ext cx="3912182" cy="2400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“mai1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Email address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"name@example.com"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“select1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“select2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multiple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multiple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“select2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“textarea1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 smtClean="0">
                <a:solidFill>
                  <a:srgbClr val="CE9178"/>
                </a:solidFill>
                <a:latin typeface="Consolas" panose="020B0609020204030204" pitchFamily="49" charset="0"/>
              </a:rPr>
              <a:t>“textarea1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rows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 smtClean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ja-JP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的表單專用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，可以使表單更加美化。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15207" y="2240592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.form-control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36038"/>
            <a:ext cx="2261617" cy="21877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直線矢印コネクタ 3"/>
          <p:cNvCxnSpPr/>
          <p:nvPr/>
        </p:nvCxnSpPr>
        <p:spPr>
          <a:xfrm flipV="1">
            <a:off x="6444278" y="2258357"/>
            <a:ext cx="1058731" cy="6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6444278" y="2370534"/>
            <a:ext cx="1080050" cy="3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453230" y="2478126"/>
            <a:ext cx="1095070" cy="7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6420306" y="2543151"/>
            <a:ext cx="1248038" cy="139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864992" y="2379846"/>
            <a:ext cx="8258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</a:p>
          <a:p>
            <a:r>
              <a:rPr kumimoji="1" lang="en-US" altLang="ja-JP" sz="900" dirty="0" smtClean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&lt;select&gt;</a:t>
            </a:r>
          </a:p>
          <a:p>
            <a:r>
              <a:rPr kumimoji="1" lang="en-US" altLang="ja-JP" sz="900" dirty="0" smtClean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&lt;textarea&gt;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4556779" y="2057955"/>
            <a:ext cx="2148042" cy="365274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544605" y="2481192"/>
            <a:ext cx="2148042" cy="33247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544605" y="2860531"/>
            <a:ext cx="2148042" cy="64732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544605" y="3558102"/>
            <a:ext cx="2148042" cy="518601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58029" y="1513765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.form-group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直線矢印コネクタ 28"/>
          <p:cNvCxnSpPr>
            <a:stCxn id="19" idx="0"/>
          </p:cNvCxnSpPr>
          <p:nvPr/>
        </p:nvCxnSpPr>
        <p:spPr>
          <a:xfrm flipV="1">
            <a:off x="5630800" y="1733017"/>
            <a:ext cx="453368" cy="32493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221433" y="1658811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 smtClean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5799200" y="4205170"/>
            <a:ext cx="334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https://getbootstrap.com/docs/4.3/components/forms/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61073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美化表單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smtClean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283714" y="1635645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=""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800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067694"/>
            <a:ext cx="3179440" cy="27121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0" y="2067694"/>
            <a:ext cx="2153433" cy="1907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2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059832" y="1382315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79252" y="142728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75856" y="1923678"/>
            <a:ext cx="1080120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427984" y="1923678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 smtClean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3275856" y="228748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76997" y="228111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211960" y="2349740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802500" y="229271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03641" y="228634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Progress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74038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17" name="正方形/長方形 16"/>
          <p:cNvSpPr/>
          <p:nvPr/>
        </p:nvSpPr>
        <p:spPr>
          <a:xfrm>
            <a:off x="6313527" y="2293864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14668" y="2287488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ja-JP" alt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249631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2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3362154" y="262421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5076056" y="1936254"/>
            <a:ext cx="576064" cy="19087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 smtClean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61013" y="264068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 smtClean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851920" y="321982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3357274" y="345361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356133" y="347008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3847040" y="404921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886872" y="261785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885731" y="263432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5376638" y="321345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414686" y="2616746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13545" y="2633217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38" name="角丸四角形 37"/>
          <p:cNvSpPr/>
          <p:nvPr/>
        </p:nvSpPr>
        <p:spPr>
          <a:xfrm>
            <a:off x="7092280" y="3213456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Delete</a:t>
            </a:r>
            <a:endParaRPr kumimoji="1" lang="ja-JP" altLang="en-US" sz="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6414686" y="3447704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413545" y="3464175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41" name="角丸四角形 40"/>
          <p:cNvSpPr/>
          <p:nvPr/>
        </p:nvSpPr>
        <p:spPr>
          <a:xfrm>
            <a:off x="7092280" y="4044414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Delete</a:t>
            </a:r>
            <a:endParaRPr kumimoji="1" lang="ja-JP" altLang="en-US" sz="600" dirty="0"/>
          </a:p>
        </p:txBody>
      </p:sp>
      <p:sp>
        <p:nvSpPr>
          <p:cNvPr id="42" name="正方形/長方形 41"/>
          <p:cNvSpPr/>
          <p:nvPr/>
        </p:nvSpPr>
        <p:spPr>
          <a:xfrm>
            <a:off x="445745" y="1838301"/>
            <a:ext cx="2069073" cy="31097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27300" y="192367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Add ToDo</a:t>
            </a:r>
            <a:endParaRPr kumimoji="1" lang="ja-JP" altLang="en-US" sz="16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5" name="直線矢印コネクタ 44"/>
          <p:cNvCxnSpPr>
            <a:stCxn id="28" idx="1"/>
          </p:cNvCxnSpPr>
          <p:nvPr/>
        </p:nvCxnSpPr>
        <p:spPr>
          <a:xfrm flipH="1">
            <a:off x="2514818" y="2031690"/>
            <a:ext cx="2561238" cy="608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541671" y="2424603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11560" y="2624218"/>
            <a:ext cx="1730861" cy="1787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1671" y="2814204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611560" y="3013819"/>
            <a:ext cx="1730861" cy="57510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34022" y="3600121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603911" y="3799736"/>
            <a:ext cx="1730861" cy="1899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/>
          <p:cNvSpPr/>
          <p:nvPr/>
        </p:nvSpPr>
        <p:spPr>
          <a:xfrm flipV="1">
            <a:off x="2230691" y="3863589"/>
            <a:ext cx="77118" cy="72007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/>
          <p:cNvGrpSpPr/>
          <p:nvPr/>
        </p:nvGrpSpPr>
        <p:grpSpPr>
          <a:xfrm>
            <a:off x="650987" y="4202840"/>
            <a:ext cx="144015" cy="144015"/>
            <a:chOff x="755577" y="4202840"/>
            <a:chExt cx="183198" cy="183198"/>
          </a:xfrm>
        </p:grpSpPr>
        <p:sp>
          <p:nvSpPr>
            <p:cNvPr id="58" name="円/楕円 57"/>
            <p:cNvSpPr/>
            <p:nvPr/>
          </p:nvSpPr>
          <p:spPr>
            <a:xfrm>
              <a:off x="755577" y="4202840"/>
              <a:ext cx="183198" cy="1831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803551" y="4250814"/>
              <a:ext cx="87249" cy="872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円/楕円 64"/>
          <p:cNvSpPr/>
          <p:nvPr/>
        </p:nvSpPr>
        <p:spPr>
          <a:xfrm>
            <a:off x="645770" y="4420710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1360977" y="4202071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41789" y="414404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To Do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473244" y="4144042"/>
            <a:ext cx="1025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 Progress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71094" y="4361912"/>
            <a:ext cx="57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1763688" y="4623522"/>
            <a:ext cx="640834" cy="2280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 smtClean="0"/>
              <a:t>Register</a:t>
            </a:r>
            <a:endParaRPr kumimoji="1" lang="ja-JP" altLang="en-US" sz="900" dirty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68580" y="111736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大螢幕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01387" y="193696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 smtClean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94127" y="1474630"/>
            <a:ext cx="3096344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43417" y="14921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810151" y="1891556"/>
            <a:ext cx="2137368" cy="2008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030963" y="1871977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 smtClean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2809011" y="2533486"/>
            <a:ext cx="2798017" cy="11970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10152" y="2527110"/>
            <a:ext cx="2808311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8345" y="259573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 smtClean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2810151" y="3795687"/>
            <a:ext cx="2796876" cy="11094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10151" y="3807490"/>
            <a:ext cx="2796876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In Progress   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617581" y="387611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895310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2809009" y="2151228"/>
            <a:ext cx="2809453" cy="24450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 smtClean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94169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 smtClean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385076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086089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84948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4575855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2878170" y="410878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877029" y="412525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 smtClean="0"/>
              <a:t>[Title]</a:t>
            </a:r>
          </a:p>
          <a:p>
            <a:r>
              <a:rPr kumimoji="1" lang="en-US" altLang="ja-JP" sz="800" dirty="0" smtClean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</a:t>
            </a:r>
            <a:r>
              <a:rPr kumimoji="1" lang="en-US" altLang="ja-JP" sz="800" dirty="0" smtClean="0"/>
              <a:t>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3367936" y="470439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 smtClean="0"/>
              <a:t>Move to Right</a:t>
            </a:r>
            <a:endParaRPr kumimoji="1" lang="ja-JP" altLang="en-US" sz="6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955061" y="1178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</a:t>
            </a:r>
            <a:r>
              <a:rPr kumimoji="1" lang="zh-TW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7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87413" y="1677243"/>
            <a:ext cx="2880320" cy="7504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95536" y="17144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3550665" y="1409749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435865" y="152979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 smtClean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144778" y="2083789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 smtClean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97207"/>
              </p:ext>
            </p:extLst>
          </p:nvPr>
        </p:nvGraphicFramePr>
        <p:xfrm>
          <a:off x="4018522" y="2571750"/>
          <a:ext cx="403245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6490"/>
                <a:gridCol w="806490"/>
                <a:gridCol w="806490"/>
                <a:gridCol w="806490"/>
                <a:gridCol w="806490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PIC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 Do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2019-11-09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 Progress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2019-11-01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右矢印 11"/>
          <p:cNvSpPr/>
          <p:nvPr/>
        </p:nvSpPr>
        <p:spPr>
          <a:xfrm flipH="1">
            <a:off x="3998395" y="2197737"/>
            <a:ext cx="265446" cy="144016"/>
          </a:xfrm>
          <a:prstGeom prst="rightArrow">
            <a:avLst/>
          </a:prstGeom>
          <a:solidFill>
            <a:srgbClr val="496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293003" y="2138940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 smtClean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131840" y="2283718"/>
            <a:ext cx="346817" cy="0"/>
          </a:xfrm>
          <a:prstGeom prst="straightConnector1">
            <a:avLst/>
          </a:prstGeom>
          <a:ln>
            <a:solidFill>
              <a:srgbClr val="496DE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8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合格基準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79512" y="1587646"/>
            <a:ext cx="674747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包含畫面設計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中含有的所有元素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連結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(Link)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內文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必須為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RWD(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，畫面構成會隨著瀏覽器畫面縮放而變更。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179512" y="3396758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使用別的畫面設計</a:t>
            </a:r>
            <a:r>
              <a:rPr lang="en-US" altLang="zh-TW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=""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0028" y="3728543"/>
            <a:ext cx="674747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不一定要使用本專案提供的範例來製作網站，可提供自己想設計的畫面當專案。</a:t>
            </a:r>
            <a:endParaRPr lang="en-US" altLang="zh-TW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若使用自己的設計，請先將設計交給講師或助教，確認該設計的可行性。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=""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=""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=""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=""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=""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=""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=""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=""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=""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=""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=""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=""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=""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=""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=""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=""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=""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=""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=""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=""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2835</Words>
  <Application>Microsoft Office PowerPoint</Application>
  <PresentationFormat>画面に合わせる (16:9)</PresentationFormat>
  <Paragraphs>858</Paragraphs>
  <Slides>67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67</vt:i4>
      </vt:variant>
    </vt:vector>
  </HeadingPairs>
  <TitlesOfParts>
    <vt:vector size="84" baseType="lpstr">
      <vt:lpstr>Arial Unicode MS</vt:lpstr>
      <vt:lpstr>맑은 고딕</vt:lpstr>
      <vt:lpstr>Meiryo UI</vt:lpstr>
      <vt:lpstr>Microsoft JhengHei</vt:lpstr>
      <vt:lpstr>ＭＳ Ｐゴシック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楊 柏青</cp:lastModifiedBy>
  <cp:revision>411</cp:revision>
  <dcterms:created xsi:type="dcterms:W3CDTF">2016-12-05T23:26:54Z</dcterms:created>
  <dcterms:modified xsi:type="dcterms:W3CDTF">2019-11-09T12:03:42Z</dcterms:modified>
</cp:coreProperties>
</file>